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50"/>
  </p:notesMasterIdLst>
  <p:sldIdLst>
    <p:sldId id="1613" r:id="rId2"/>
    <p:sldId id="1643" r:id="rId3"/>
    <p:sldId id="1640" r:id="rId4"/>
    <p:sldId id="1638" r:id="rId5"/>
    <p:sldId id="1639" r:id="rId6"/>
    <p:sldId id="1632" r:id="rId7"/>
    <p:sldId id="1603" r:id="rId8"/>
    <p:sldId id="970" r:id="rId9"/>
    <p:sldId id="1612" r:id="rId10"/>
    <p:sldId id="1615" r:id="rId11"/>
    <p:sldId id="1616" r:id="rId12"/>
    <p:sldId id="1617" r:id="rId13"/>
    <p:sldId id="1642" r:id="rId14"/>
    <p:sldId id="1621" r:id="rId15"/>
    <p:sldId id="1622" r:id="rId16"/>
    <p:sldId id="1623" r:id="rId17"/>
    <p:sldId id="1610" r:id="rId18"/>
    <p:sldId id="1611" r:id="rId19"/>
    <p:sldId id="1578" r:id="rId20"/>
    <p:sldId id="1579" r:id="rId21"/>
    <p:sldId id="1574" r:id="rId22"/>
    <p:sldId id="1567" r:id="rId23"/>
    <p:sldId id="1569" r:id="rId24"/>
    <p:sldId id="1614" r:id="rId25"/>
    <p:sldId id="1624" r:id="rId26"/>
    <p:sldId id="1571" r:id="rId27"/>
    <p:sldId id="1625" r:id="rId28"/>
    <p:sldId id="1572" r:id="rId29"/>
    <p:sldId id="1626" r:id="rId30"/>
    <p:sldId id="1596" r:id="rId31"/>
    <p:sldId id="1584" r:id="rId32"/>
    <p:sldId id="1627" r:id="rId33"/>
    <p:sldId id="1587" r:id="rId34"/>
    <p:sldId id="1628" r:id="rId35"/>
    <p:sldId id="1588" r:id="rId36"/>
    <p:sldId id="1629" r:id="rId37"/>
    <p:sldId id="1597" r:id="rId38"/>
    <p:sldId id="1590" r:id="rId39"/>
    <p:sldId id="1630" r:id="rId40"/>
    <p:sldId id="1599" r:id="rId41"/>
    <p:sldId id="1633" r:id="rId42"/>
    <p:sldId id="1631" r:id="rId43"/>
    <p:sldId id="1591" r:id="rId44"/>
    <p:sldId id="1585" r:id="rId45"/>
    <p:sldId id="1564" r:id="rId46"/>
    <p:sldId id="1635" r:id="rId47"/>
    <p:sldId id="1636" r:id="rId48"/>
    <p:sldId id="1432" r:id="rId4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428B"/>
    <a:srgbClr val="2A467C"/>
    <a:srgbClr val="0D1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2527" autoAdjust="0"/>
  </p:normalViewPr>
  <p:slideViewPr>
    <p:cSldViewPr snapToGrid="0">
      <p:cViewPr varScale="1">
        <p:scale>
          <a:sx n="67" d="100"/>
          <a:sy n="67" d="100"/>
        </p:scale>
        <p:origin x="16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>
            <a:extLst/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3075" name="Shape 4">
            <a:extLst/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48132" name="Shape 5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" name="Shape 6">
            <a:extLst/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pPr lvl="0"/>
            <a:endParaRPr noProof="0"/>
          </a:p>
        </p:txBody>
      </p:sp>
      <p:sp>
        <p:nvSpPr>
          <p:cNvPr id="3078" name="Shape 7">
            <a:extLst/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3079" name="Shape 8">
            <a:extLst/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25000"/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E1BFE57F-8321-49C7-A1A7-5C6D2511BC4A}" type="slidenum">
              <a:rPr lang="en-US" altLang="pt-BR"/>
              <a:pPr>
                <a:defRPr/>
              </a:pPr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784316247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136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0597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5293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84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2227" name="Shape 1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4443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84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2227" name="Shape 1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41772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84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2227" name="Shape 1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41772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701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48175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84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2227" name="Shape 1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8680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2767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6378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84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2227" name="Shape 1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58018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26289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69345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84404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9103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18553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557809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766124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334488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95080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153298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702698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666518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826680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hape 369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3971" name="Shape 37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1606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9109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9326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964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685800" y="1873250"/>
            <a:ext cx="7772400" cy="1555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20">
            <a:extLst/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5" name="Shape 21">
            <a:extLst/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Shape 22">
            <a:extLst/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DB24-18C0-4DA2-8203-596FFF741541}" type="slidenum">
              <a:rPr lang="en-US" altLang="pt-BR"/>
              <a:pPr>
                <a:defRPr/>
              </a:pPr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417215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Shape 10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3902075"/>
            <a:chExt cx="3400424" cy="2949575"/>
          </a:xfrm>
        </p:grpSpPr>
        <p:sp>
          <p:nvSpPr>
            <p:cNvPr id="11" name="Shape 11">
              <a:extLst/>
            </p:cNvPr>
            <p:cNvSpPr/>
            <p:nvPr/>
          </p:nvSpPr>
          <p:spPr>
            <a:xfrm>
              <a:off x="0" y="3981450"/>
              <a:ext cx="3400424" cy="2863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491" y="4390"/>
                  </a:moveTo>
                  <a:lnTo>
                    <a:pt x="9049" y="1995"/>
                  </a:lnTo>
                  <a:lnTo>
                    <a:pt x="0" y="0"/>
                  </a:lnTo>
                  <a:lnTo>
                    <a:pt x="0" y="798"/>
                  </a:lnTo>
                  <a:lnTo>
                    <a:pt x="9049" y="2793"/>
                  </a:lnTo>
                  <a:lnTo>
                    <a:pt x="18154" y="5188"/>
                  </a:lnTo>
                  <a:lnTo>
                    <a:pt x="31250" y="9977"/>
                  </a:lnTo>
                  <a:lnTo>
                    <a:pt x="43672" y="16297"/>
                  </a:lnTo>
                  <a:lnTo>
                    <a:pt x="55812" y="24279"/>
                  </a:lnTo>
                  <a:lnTo>
                    <a:pt x="67222" y="33458"/>
                  </a:lnTo>
                  <a:lnTo>
                    <a:pt x="77620" y="43436"/>
                  </a:lnTo>
                  <a:lnTo>
                    <a:pt x="87400" y="55011"/>
                  </a:lnTo>
                  <a:lnTo>
                    <a:pt x="96112" y="67782"/>
                  </a:lnTo>
                  <a:lnTo>
                    <a:pt x="104206" y="81751"/>
                  </a:lnTo>
                  <a:lnTo>
                    <a:pt x="108871" y="90864"/>
                  </a:lnTo>
                  <a:lnTo>
                    <a:pt x="112918" y="100443"/>
                  </a:lnTo>
                  <a:lnTo>
                    <a:pt x="116290" y="110022"/>
                  </a:lnTo>
                  <a:lnTo>
                    <a:pt x="119325" y="120000"/>
                  </a:lnTo>
                  <a:lnTo>
                    <a:pt x="120000" y="120000"/>
                  </a:lnTo>
                  <a:lnTo>
                    <a:pt x="116964" y="110022"/>
                  </a:lnTo>
                  <a:lnTo>
                    <a:pt x="113592" y="100443"/>
                  </a:lnTo>
                  <a:lnTo>
                    <a:pt x="109545" y="90864"/>
                  </a:lnTo>
                  <a:lnTo>
                    <a:pt x="104880" y="81352"/>
                  </a:lnTo>
                  <a:lnTo>
                    <a:pt x="96786" y="67383"/>
                  </a:lnTo>
                  <a:lnTo>
                    <a:pt x="87737" y="54611"/>
                  </a:lnTo>
                  <a:lnTo>
                    <a:pt x="77957" y="43037"/>
                  </a:lnTo>
                  <a:lnTo>
                    <a:pt x="67559" y="32660"/>
                  </a:lnTo>
                  <a:lnTo>
                    <a:pt x="56149" y="23481"/>
                  </a:lnTo>
                  <a:lnTo>
                    <a:pt x="44009" y="15898"/>
                  </a:lnTo>
                  <a:lnTo>
                    <a:pt x="31587" y="9179"/>
                  </a:lnTo>
                  <a:lnTo>
                    <a:pt x="18491" y="4390"/>
                  </a:lnTo>
                  <a:lnTo>
                    <a:pt x="18491" y="439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>
              <a:extLst/>
            </p:cNvPr>
            <p:cNvSpPr/>
            <p:nvPr/>
          </p:nvSpPr>
          <p:spPr>
            <a:xfrm>
              <a:off x="0" y="3902075"/>
              <a:ext cx="2943224" cy="2949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19999" y="120000"/>
                  </a:lnTo>
                  <a:lnTo>
                    <a:pt x="119999" y="12000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>
              <a:extLst/>
            </p:cNvPr>
            <p:cNvSpPr/>
            <p:nvPr/>
          </p:nvSpPr>
          <p:spPr>
            <a:xfrm>
              <a:off x="0" y="4341813"/>
              <a:ext cx="2770187" cy="25034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79" y="104781"/>
                  </a:moveTo>
                  <a:lnTo>
                    <a:pt x="116355" y="112542"/>
                  </a:lnTo>
                  <a:lnTo>
                    <a:pt x="119106" y="120000"/>
                  </a:lnTo>
                  <a:lnTo>
                    <a:pt x="120000" y="120000"/>
                  </a:lnTo>
                  <a:lnTo>
                    <a:pt x="117111" y="111781"/>
                  </a:lnTo>
                  <a:lnTo>
                    <a:pt x="113398" y="104020"/>
                  </a:lnTo>
                  <a:lnTo>
                    <a:pt x="105558" y="88040"/>
                  </a:lnTo>
                  <a:lnTo>
                    <a:pt x="95931" y="72365"/>
                  </a:lnTo>
                  <a:lnTo>
                    <a:pt x="84997" y="57526"/>
                  </a:lnTo>
                  <a:lnTo>
                    <a:pt x="72962" y="44286"/>
                  </a:lnTo>
                  <a:lnTo>
                    <a:pt x="60240" y="32415"/>
                  </a:lnTo>
                  <a:lnTo>
                    <a:pt x="46212" y="22371"/>
                  </a:lnTo>
                  <a:lnTo>
                    <a:pt x="31289" y="13240"/>
                  </a:lnTo>
                  <a:lnTo>
                    <a:pt x="16091" y="5935"/>
                  </a:lnTo>
                  <a:lnTo>
                    <a:pt x="0" y="0"/>
                  </a:lnTo>
                  <a:lnTo>
                    <a:pt x="0" y="913"/>
                  </a:lnTo>
                  <a:lnTo>
                    <a:pt x="15266" y="6772"/>
                  </a:lnTo>
                  <a:lnTo>
                    <a:pt x="30670" y="14077"/>
                  </a:lnTo>
                  <a:lnTo>
                    <a:pt x="45524" y="23208"/>
                  </a:lnTo>
                  <a:lnTo>
                    <a:pt x="59553" y="33253"/>
                  </a:lnTo>
                  <a:lnTo>
                    <a:pt x="72343" y="45123"/>
                  </a:lnTo>
                  <a:lnTo>
                    <a:pt x="84309" y="58363"/>
                  </a:lnTo>
                  <a:lnTo>
                    <a:pt x="95243" y="73050"/>
                  </a:lnTo>
                  <a:lnTo>
                    <a:pt x="104939" y="88801"/>
                  </a:lnTo>
                  <a:lnTo>
                    <a:pt x="112779" y="10478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>
              <a:extLst/>
            </p:cNvPr>
            <p:cNvSpPr/>
            <p:nvPr/>
          </p:nvSpPr>
          <p:spPr>
            <a:xfrm>
              <a:off x="0" y="4038600"/>
              <a:ext cx="2770187" cy="2806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814"/>
                  </a:lnTo>
                  <a:lnTo>
                    <a:pt x="14441" y="5972"/>
                  </a:lnTo>
                  <a:lnTo>
                    <a:pt x="29295" y="12895"/>
                  </a:lnTo>
                  <a:lnTo>
                    <a:pt x="43323" y="20633"/>
                  </a:lnTo>
                  <a:lnTo>
                    <a:pt x="56252" y="30000"/>
                  </a:lnTo>
                  <a:lnTo>
                    <a:pt x="68630" y="40180"/>
                  </a:lnTo>
                  <a:lnTo>
                    <a:pt x="80045" y="51990"/>
                  </a:lnTo>
                  <a:lnTo>
                    <a:pt x="90085" y="63936"/>
                  </a:lnTo>
                  <a:lnTo>
                    <a:pt x="99988" y="77782"/>
                  </a:lnTo>
                  <a:lnTo>
                    <a:pt x="105627" y="88099"/>
                  </a:lnTo>
                  <a:lnTo>
                    <a:pt x="110991" y="98823"/>
                  </a:lnTo>
                  <a:lnTo>
                    <a:pt x="115667" y="109683"/>
                  </a:lnTo>
                  <a:lnTo>
                    <a:pt x="119174" y="120000"/>
                  </a:lnTo>
                  <a:lnTo>
                    <a:pt x="120000" y="120000"/>
                  </a:lnTo>
                  <a:lnTo>
                    <a:pt x="116286" y="109004"/>
                  </a:lnTo>
                  <a:lnTo>
                    <a:pt x="111610" y="98076"/>
                  </a:lnTo>
                  <a:lnTo>
                    <a:pt x="106383" y="87420"/>
                  </a:lnTo>
                  <a:lnTo>
                    <a:pt x="100607" y="77104"/>
                  </a:lnTo>
                  <a:lnTo>
                    <a:pt x="90773" y="63257"/>
                  </a:lnTo>
                  <a:lnTo>
                    <a:pt x="80664" y="51244"/>
                  </a:lnTo>
                  <a:lnTo>
                    <a:pt x="69318" y="39434"/>
                  </a:lnTo>
                  <a:lnTo>
                    <a:pt x="56871" y="29253"/>
                  </a:lnTo>
                  <a:lnTo>
                    <a:pt x="44148" y="19886"/>
                  </a:lnTo>
                  <a:lnTo>
                    <a:pt x="30051" y="12149"/>
                  </a:lnTo>
                  <a:lnTo>
                    <a:pt x="15266" y="52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Shape 15">
              <a:extLst/>
            </p:cNvPr>
            <p:cNvSpPr>
              <a:spLocks noChangeArrowheads="1"/>
            </p:cNvSpPr>
            <p:nvPr/>
          </p:nvSpPr>
          <p:spPr bwMode="auto">
            <a:xfrm>
              <a:off x="331788" y="4419600"/>
              <a:ext cx="136525" cy="136525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lin ang="189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 dirty="0">
                <a:solidFill>
                  <a:srgbClr val="FFFFFF"/>
                </a:solidFill>
              </a:endParaRPr>
            </a:p>
          </p:txBody>
        </p:sp>
        <p:sp>
          <p:nvSpPr>
            <p:cNvPr id="1037" name="Shape 16">
              <a:extLst/>
            </p:cNvPr>
            <p:cNvSpPr>
              <a:spLocks noChangeArrowheads="1"/>
            </p:cNvSpPr>
            <p:nvPr/>
          </p:nvSpPr>
          <p:spPr bwMode="auto">
            <a:xfrm>
              <a:off x="2438399" y="6165850"/>
              <a:ext cx="146050" cy="146050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lin ang="27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 dirty="0">
                <a:solidFill>
                  <a:srgbClr val="FFFFFF"/>
                </a:solidFill>
              </a:endParaRPr>
            </a:p>
          </p:txBody>
        </p:sp>
        <p:sp>
          <p:nvSpPr>
            <p:cNvPr id="1038" name="Shape 17">
              <a:extLst/>
            </p:cNvPr>
            <p:cNvSpPr>
              <a:spLocks noChangeArrowheads="1"/>
            </p:cNvSpPr>
            <p:nvPr/>
          </p:nvSpPr>
          <p:spPr bwMode="auto">
            <a:xfrm>
              <a:off x="1255713" y="4322763"/>
              <a:ext cx="192087" cy="19208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lin ang="189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Shape 1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1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itchFamily="34" charset="0"/>
            </a:endParaRPr>
          </a:p>
        </p:txBody>
      </p:sp>
      <p:sp>
        <p:nvSpPr>
          <p:cNvPr id="1028" name="Shape 19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itchFamily="34" charset="0"/>
            </a:endParaRPr>
          </a:p>
        </p:txBody>
      </p:sp>
      <p:sp>
        <p:nvSpPr>
          <p:cNvPr id="1029" name="Shape 20">
            <a:extLst/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1030" name="Shape 21">
            <a:extLst/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1031" name="Shape 22">
            <a:extLst/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FFFFFF"/>
              </a:buClr>
              <a:buSzPct val="25000"/>
              <a:buFont typeface="Arial" pitchFamily="34" charset="0"/>
              <a:buNone/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00B8EF-0994-4A05-8BC1-56A3E1E8DCFA}" type="slidenum">
              <a:rPr lang="en-US" altLang="pt-BR"/>
              <a:pPr>
                <a:defRPr/>
              </a:pPr>
              <a:t>‹nº›</a:t>
            </a:fld>
            <a:endParaRPr lang="en-US" altLang="pt-B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m relacionada">
            <a:extLst>
              <a:ext uri="{FF2B5EF4-FFF2-40B4-BE49-F238E27FC236}">
                <a16:creationId xmlns:a16="http://schemas.microsoft.com/office/drawing/2014/main" id="{8A632EC2-26C5-40B5-804E-480FF16E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39" y="728420"/>
            <a:ext cx="5401159" cy="54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1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00126" y="846132"/>
            <a:ext cx="7043738" cy="521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5400" b="1" dirty="0"/>
              <a:t>Ore, leia a Bíblia, estude a lição e busque informações adicionais no livro de apoio recomendado.</a:t>
            </a:r>
          </a:p>
          <a:p>
            <a:endParaRPr lang="pt-BR" altLang="pt-BR" sz="1400" dirty="0"/>
          </a:p>
        </p:txBody>
      </p:sp>
    </p:spTree>
    <p:extLst>
      <p:ext uri="{BB962C8B-B14F-4D97-AF65-F5344CB8AC3E}">
        <p14:creationId xmlns:p14="http://schemas.microsoft.com/office/powerpoint/2010/main" val="9763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4234" y="1051716"/>
            <a:ext cx="7466808" cy="47545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4800" b="1" dirty="0"/>
              <a:t>Pesquisas em dicionários, comentários bíblicos e fontes fidedignas, certamente enriquecerão seu conhecimento.</a:t>
            </a: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2776717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19905" y="1550982"/>
            <a:ext cx="8138320" cy="37973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6000" b="1" dirty="0"/>
              <a:t>Peça ao Espírito Santo para fazer a diferença em sua aula! </a:t>
            </a:r>
          </a:p>
          <a:p>
            <a:endParaRPr lang="pt-BR" altLang="pt-BR" sz="1400" dirty="0"/>
          </a:p>
        </p:txBody>
      </p:sp>
    </p:spTree>
    <p:extLst>
      <p:ext uri="{BB962C8B-B14F-4D97-AF65-F5344CB8AC3E}">
        <p14:creationId xmlns:p14="http://schemas.microsoft.com/office/powerpoint/2010/main" val="187612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  \Desktop\foc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02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AA9CB4E-0DE2-427E-A0A5-729C9DBCC6B8}"/>
              </a:ext>
            </a:extLst>
          </p:cNvPr>
          <p:cNvSpPr/>
          <p:nvPr/>
        </p:nvSpPr>
        <p:spPr>
          <a:xfrm>
            <a:off x="314793" y="1900865"/>
            <a:ext cx="837950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LIÇÃO 2</a:t>
            </a:r>
          </a:p>
          <a:p>
            <a:pPr algn="ctr"/>
            <a:r>
              <a:rPr lang="pt-BR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de abril de 2019</a:t>
            </a:r>
            <a:endParaRPr lang="pt-BR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45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2559128" y="4369923"/>
            <a:ext cx="4682447" cy="101594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braham Lincoln" pitchFamily="2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endParaRPr lang="pt-BR" sz="44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AA9CB4E-0DE2-427E-A0A5-729C9DBCC6B8}"/>
              </a:ext>
            </a:extLst>
          </p:cNvPr>
          <p:cNvSpPr/>
          <p:nvPr/>
        </p:nvSpPr>
        <p:spPr>
          <a:xfrm>
            <a:off x="535976" y="1738651"/>
            <a:ext cx="7957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O FUNDAMENTO E A EDIFICAÇÃO DA IGREJA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6" name="Imagem 5" descr="Resultado de imagem para O FUNDAMENTO E A EDIFICAÃÃO DA IGREJA">
            <a:extLst>
              <a:ext uri="{FF2B5EF4-FFF2-40B4-BE49-F238E27FC236}">
                <a16:creationId xmlns:a16="http://schemas.microsoft.com/office/drawing/2014/main" id="{5CFDED09-4387-4D8C-92FC-DF3486B8B69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00" y="2943750"/>
            <a:ext cx="4249999" cy="229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488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755650" y="1628507"/>
            <a:ext cx="76327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1º. OBJETIVO 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Explicar quem é a pedra fundamental da Igreja;</a:t>
            </a:r>
          </a:p>
        </p:txBody>
      </p:sp>
    </p:spTree>
    <p:extLst>
      <p:ext uri="{BB962C8B-B14F-4D97-AF65-F5344CB8AC3E}">
        <p14:creationId xmlns:p14="http://schemas.microsoft.com/office/powerpoint/2010/main" val="2611320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374650" y="1628507"/>
            <a:ext cx="8356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u="sng" dirty="0">
                <a:solidFill>
                  <a:srgbClr val="FFFF00"/>
                </a:solidFill>
              </a:rPr>
              <a:t>2º. OBJETIVO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Mostrar que a igreja teve seu início no Pentecostes;</a:t>
            </a:r>
          </a:p>
        </p:txBody>
      </p:sp>
    </p:spTree>
    <p:extLst>
      <p:ext uri="{BB962C8B-B14F-4D97-AF65-F5344CB8AC3E}">
        <p14:creationId xmlns:p14="http://schemas.microsoft.com/office/powerpoint/2010/main" val="11130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393700" y="1628507"/>
            <a:ext cx="8356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u="sng" dirty="0">
                <a:solidFill>
                  <a:srgbClr val="FFFF00"/>
                </a:solidFill>
              </a:rPr>
              <a:t>3º. OBJETIVO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Apresentar as bênçãos atuais usufruídas pelos cristãos.</a:t>
            </a:r>
          </a:p>
        </p:txBody>
      </p:sp>
    </p:spTree>
    <p:extLst>
      <p:ext uri="{BB962C8B-B14F-4D97-AF65-F5344CB8AC3E}">
        <p14:creationId xmlns:p14="http://schemas.microsoft.com/office/powerpoint/2010/main" val="593793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m para biblia do culto">
            <a:extLst>
              <a:ext uri="{FF2B5EF4-FFF2-40B4-BE49-F238E27FC236}">
                <a16:creationId xmlns:a16="http://schemas.microsoft.com/office/drawing/2014/main" id="{D33EB1F0-ED60-4F34-8D12-F00D8068F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97" y="1257845"/>
            <a:ext cx="2047203" cy="301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14990" y="4399826"/>
            <a:ext cx="75140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MATEUS 16.15-19</a:t>
            </a:r>
          </a:p>
        </p:txBody>
      </p:sp>
    </p:spTree>
    <p:extLst>
      <p:ext uri="{BB962C8B-B14F-4D97-AF65-F5344CB8AC3E}">
        <p14:creationId xmlns:p14="http://schemas.microsoft.com/office/powerpoint/2010/main" val="204490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1531" y="1996286"/>
            <a:ext cx="7500938" cy="22471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7200" b="1" dirty="0"/>
              <a:t>A Paz </a:t>
            </a:r>
          </a:p>
          <a:p>
            <a:r>
              <a:rPr lang="pt-BR" altLang="pt-BR" sz="7200" b="1" dirty="0"/>
              <a:t>do Senhor!  </a:t>
            </a:r>
          </a:p>
        </p:txBody>
      </p:sp>
    </p:spTree>
    <p:extLst>
      <p:ext uri="{BB962C8B-B14F-4D97-AF65-F5344CB8AC3E}">
        <p14:creationId xmlns:p14="http://schemas.microsoft.com/office/powerpoint/2010/main" val="1861537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387620" y="3564156"/>
            <a:ext cx="8338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MOTIVO DE ORAÇÃO</a:t>
            </a:r>
          </a:p>
          <a:p>
            <a:pPr algn="ctr"/>
            <a:r>
              <a:rPr lang="pt-BR" sz="3600" b="1" dirty="0">
                <a:solidFill>
                  <a:srgbClr val="FFFF00"/>
                </a:solidFill>
              </a:rPr>
              <a:t>Ore pelo fortalecimento dos cristãos em todo o mundo.</a:t>
            </a:r>
            <a:endParaRPr lang="pt-BR" sz="7200" b="1" dirty="0">
              <a:solidFill>
                <a:srgbClr val="FFFF00"/>
              </a:solidFill>
            </a:endParaRPr>
          </a:p>
        </p:txBody>
      </p:sp>
      <p:pic>
        <p:nvPicPr>
          <p:cNvPr id="2052" name="Picture 4" descr="Resultado de imagem para povo clama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31" y="656796"/>
            <a:ext cx="5630628" cy="27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21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04A6F43-174A-442A-B0C7-2013E637A4A3}"/>
              </a:ext>
            </a:extLst>
          </p:cNvPr>
          <p:cNvSpPr/>
          <p:nvPr/>
        </p:nvSpPr>
        <p:spPr>
          <a:xfrm>
            <a:off x="1019330" y="2548063"/>
            <a:ext cx="7105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solidFill>
                  <a:srgbClr val="FFFF00"/>
                </a:solidFill>
              </a:rPr>
              <a:t>INTRODUÇÃO</a:t>
            </a:r>
            <a:endParaRPr lang="pt-BR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27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472799" y="1307778"/>
            <a:ext cx="8198402" cy="4550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Nesta lição, veremos sobre qual fundamento a Igreja de Cristo está estabelecida, seu início histórico e as suas prerrogativas. Também veremos as bênçãos atuais que a Igreja usufrui.</a:t>
            </a:r>
          </a:p>
        </p:txBody>
      </p:sp>
    </p:spTree>
    <p:extLst>
      <p:ext uri="{BB962C8B-B14F-4D97-AF65-F5344CB8AC3E}">
        <p14:creationId xmlns:p14="http://schemas.microsoft.com/office/powerpoint/2010/main" val="1849130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393700" y="2135666"/>
            <a:ext cx="835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PONTO 1</a:t>
            </a:r>
          </a:p>
          <a:p>
            <a:pPr algn="ctr"/>
            <a:endParaRPr lang="pt-BR" sz="2000" b="1" u="sng" dirty="0">
              <a:solidFill>
                <a:srgbClr val="FFFF00"/>
              </a:solidFill>
            </a:endParaRPr>
          </a:p>
          <a:p>
            <a:pPr algn="ctr"/>
            <a:r>
              <a:rPr lang="pt-BR" sz="6000" b="1" dirty="0">
                <a:solidFill>
                  <a:srgbClr val="FFFF00"/>
                </a:solidFill>
              </a:rPr>
              <a:t>CRISTO É A ROCHA</a:t>
            </a:r>
            <a:endParaRPr lang="pt-BR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30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771516" y="1734541"/>
            <a:ext cx="76299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Isaias 9.6 diz que Jesus é o que?</a:t>
            </a:r>
          </a:p>
        </p:txBody>
      </p:sp>
    </p:spTree>
    <p:extLst>
      <p:ext uri="{BB962C8B-B14F-4D97-AF65-F5344CB8AC3E}">
        <p14:creationId xmlns:p14="http://schemas.microsoft.com/office/powerpoint/2010/main" val="2074351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757002" y="1305341"/>
            <a:ext cx="76299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O título e o conceito de Messias são originários do significado de qual verbo?</a:t>
            </a:r>
          </a:p>
        </p:txBody>
      </p:sp>
    </p:spTree>
    <p:extLst>
      <p:ext uri="{BB962C8B-B14F-4D97-AF65-F5344CB8AC3E}">
        <p14:creationId xmlns:p14="http://schemas.microsoft.com/office/powerpoint/2010/main" val="1582750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603219" y="1905506"/>
            <a:ext cx="79375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Por quê algumas vezes Deus refere-se a certas pessoas como “seu ungido”?.</a:t>
            </a:r>
          </a:p>
        </p:txBody>
      </p:sp>
    </p:spTree>
    <p:extLst>
      <p:ext uri="{BB962C8B-B14F-4D97-AF65-F5344CB8AC3E}">
        <p14:creationId xmlns:p14="http://schemas.microsoft.com/office/powerpoint/2010/main" val="1849130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712027" y="1677852"/>
            <a:ext cx="77199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Após ser indagado por Jesus sobre quem Ele era, o que Pedro declarou?</a:t>
            </a:r>
          </a:p>
        </p:txBody>
      </p:sp>
    </p:spTree>
    <p:extLst>
      <p:ext uri="{BB962C8B-B14F-4D97-AF65-F5344CB8AC3E}">
        <p14:creationId xmlns:p14="http://schemas.microsoft.com/office/powerpoint/2010/main" val="2469290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635794" y="1794425"/>
            <a:ext cx="78724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</a:rPr>
              <a:t>Como reconhecer Jesus como o Messias?</a:t>
            </a:r>
          </a:p>
        </p:txBody>
      </p:sp>
    </p:spTree>
    <p:extLst>
      <p:ext uri="{BB962C8B-B14F-4D97-AF65-F5344CB8AC3E}">
        <p14:creationId xmlns:p14="http://schemas.microsoft.com/office/powerpoint/2010/main" val="1849130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971558" y="1536174"/>
            <a:ext cx="71366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A qual pessoa se refere a seguinte afirmação: </a:t>
            </a:r>
            <a:r>
              <a:rPr lang="pt-BR" sz="4800" b="1" i="1" dirty="0">
                <a:solidFill>
                  <a:srgbClr val="FFFF00"/>
                </a:solidFill>
              </a:rPr>
              <a:t>"Sobre esta pedra edificarei a minha igreja"</a:t>
            </a:r>
          </a:p>
        </p:txBody>
      </p:sp>
      <p:pic>
        <p:nvPicPr>
          <p:cNvPr id="3" name="Picture 4" descr="Imagem relacionada">
            <a:extLst>
              <a:ext uri="{FF2B5EF4-FFF2-40B4-BE49-F238E27FC236}">
                <a16:creationId xmlns:a16="http://schemas.microsoft.com/office/drawing/2014/main" id="{3C312B41-5661-495A-B973-F4B65112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16584" y="4718605"/>
            <a:ext cx="748294" cy="76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8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96491" y="1912543"/>
            <a:ext cx="8151018" cy="30329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sz="6000" b="1" dirty="0"/>
              <a:t>Estamos no </a:t>
            </a:r>
          </a:p>
          <a:p>
            <a:r>
              <a:rPr lang="pt-BR" sz="6000" b="1" dirty="0"/>
              <a:t>2º trimestre de 2019 com o tema:</a:t>
            </a:r>
            <a:endParaRPr lang="pt-BR" alt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4236056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382588" y="1867561"/>
            <a:ext cx="835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PONTO 2</a:t>
            </a:r>
          </a:p>
          <a:p>
            <a:pPr algn="ctr"/>
            <a:r>
              <a:rPr lang="pt-BR" sz="6000" b="1" dirty="0">
                <a:solidFill>
                  <a:srgbClr val="FFFF00"/>
                </a:solidFill>
              </a:rPr>
              <a:t>O INÍCIO DA IGREJA: PENTECOSTES</a:t>
            </a:r>
            <a:endParaRPr lang="pt-BR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14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718369" y="1388834"/>
            <a:ext cx="77072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De acordo com Lucas 24.49, qual foi a ordem de Jesus aos discípulos?</a:t>
            </a:r>
          </a:p>
        </p:txBody>
      </p:sp>
    </p:spTree>
    <p:extLst>
      <p:ext uri="{BB962C8B-B14F-4D97-AF65-F5344CB8AC3E}">
        <p14:creationId xmlns:p14="http://schemas.microsoft.com/office/powerpoint/2010/main" val="1849130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750517" y="1514475"/>
            <a:ext cx="7642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Quando era celebrada a festa de Pentecostes?</a:t>
            </a:r>
            <a:endParaRPr lang="pt-BR" sz="7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15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793745" y="1121838"/>
            <a:ext cx="74136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O que proporcionava a festa de Pentecostes?</a:t>
            </a:r>
          </a:p>
        </p:txBody>
      </p:sp>
    </p:spTree>
    <p:extLst>
      <p:ext uri="{BB962C8B-B14F-4D97-AF65-F5344CB8AC3E}">
        <p14:creationId xmlns:p14="http://schemas.microsoft.com/office/powerpoint/2010/main" val="1852101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600861" y="1880325"/>
            <a:ext cx="79422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Que acontecimento marca a inauguração da igreja?</a:t>
            </a:r>
          </a:p>
        </p:txBody>
      </p:sp>
    </p:spTree>
    <p:extLst>
      <p:ext uri="{BB962C8B-B14F-4D97-AF65-F5344CB8AC3E}">
        <p14:creationId xmlns:p14="http://schemas.microsoft.com/office/powerpoint/2010/main" val="2797140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792956" y="1481167"/>
            <a:ext cx="75580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O que é participar da Igreja de Cristo?</a:t>
            </a:r>
          </a:p>
        </p:txBody>
      </p:sp>
    </p:spTree>
    <p:extLst>
      <p:ext uri="{BB962C8B-B14F-4D97-AF65-F5344CB8AC3E}">
        <p14:creationId xmlns:p14="http://schemas.microsoft.com/office/powerpoint/2010/main" val="1852101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803196" y="1383857"/>
            <a:ext cx="75835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</a:rPr>
              <a:t>O que mostra a conversão de quase três mil almas?</a:t>
            </a:r>
          </a:p>
        </p:txBody>
      </p:sp>
      <p:pic>
        <p:nvPicPr>
          <p:cNvPr id="4" name="Picture 4" descr="Imagem relacionada">
            <a:extLst>
              <a:ext uri="{FF2B5EF4-FFF2-40B4-BE49-F238E27FC236}">
                <a16:creationId xmlns:a16="http://schemas.microsoft.com/office/drawing/2014/main" id="{3C312B41-5661-495A-B973-F4B65112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03550" y="4882942"/>
            <a:ext cx="662248" cy="67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01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368300" y="2203736"/>
            <a:ext cx="8356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PONTO 3</a:t>
            </a:r>
          </a:p>
          <a:p>
            <a:pPr algn="ctr"/>
            <a:r>
              <a:rPr lang="pt-BR" sz="6600" b="1" dirty="0">
                <a:solidFill>
                  <a:srgbClr val="FFFF00"/>
                </a:solidFill>
              </a:rPr>
              <a:t>BÊNÇÃOS ATUAIS</a:t>
            </a:r>
            <a:endParaRPr lang="pt-BR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79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476643" y="2032844"/>
            <a:ext cx="79335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solidFill>
                  <a:schemeClr val="bg1"/>
                </a:solidFill>
              </a:rPr>
              <a:t>O que é ELEIÇÃO?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019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867556" y="1483481"/>
            <a:ext cx="7408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A Bíblia baseia a eleição em concordância com o que?</a:t>
            </a:r>
          </a:p>
        </p:txBody>
      </p:sp>
    </p:spTree>
    <p:extLst>
      <p:ext uri="{BB962C8B-B14F-4D97-AF65-F5344CB8AC3E}">
        <p14:creationId xmlns:p14="http://schemas.microsoft.com/office/powerpoint/2010/main" val="170947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92932" y="2096296"/>
            <a:ext cx="7958136" cy="24042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IGREJA, POVO ESCOLHIDO E NOMEADO POR DEUS.</a:t>
            </a:r>
          </a:p>
        </p:txBody>
      </p:sp>
    </p:spTree>
    <p:extLst>
      <p:ext uri="{BB962C8B-B14F-4D97-AF65-F5344CB8AC3E}">
        <p14:creationId xmlns:p14="http://schemas.microsoft.com/office/powerpoint/2010/main" val="3011530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889688" y="2254150"/>
            <a:ext cx="73646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</a:rPr>
              <a:t>O que é REGENERAÇÃO?</a:t>
            </a:r>
            <a:endParaRPr lang="pt-BR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90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716306" y="1308644"/>
            <a:ext cx="77113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</a:rPr>
              <a:t>O que o verdadeiro discípulo de Jesus deve ter?</a:t>
            </a:r>
          </a:p>
        </p:txBody>
      </p:sp>
    </p:spTree>
    <p:extLst>
      <p:ext uri="{BB962C8B-B14F-4D97-AF65-F5344CB8AC3E}">
        <p14:creationId xmlns:p14="http://schemas.microsoft.com/office/powerpoint/2010/main" val="1527178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772491" y="2076866"/>
            <a:ext cx="75990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O que é JUSTIFICAÇÃO?</a:t>
            </a:r>
          </a:p>
        </p:txBody>
      </p:sp>
    </p:spTree>
    <p:extLst>
      <p:ext uri="{BB962C8B-B14F-4D97-AF65-F5344CB8AC3E}">
        <p14:creationId xmlns:p14="http://schemas.microsoft.com/office/powerpoint/2010/main" val="3568140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920759" y="1606363"/>
            <a:ext cx="73024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O que acontece quando confessamos nossos pecados à Deus?</a:t>
            </a:r>
          </a:p>
        </p:txBody>
      </p:sp>
      <p:pic>
        <p:nvPicPr>
          <p:cNvPr id="4" name="Picture 4" descr="Imagem relacionada">
            <a:extLst>
              <a:ext uri="{FF2B5EF4-FFF2-40B4-BE49-F238E27FC236}">
                <a16:creationId xmlns:a16="http://schemas.microsoft.com/office/drawing/2014/main" id="{847F01A1-9D18-4E35-A57B-5E1FEA9E9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81701" y="4274613"/>
            <a:ext cx="967500" cy="9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101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701928" y="833854"/>
            <a:ext cx="774014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rgbClr val="FFFF00"/>
                </a:solidFill>
              </a:rPr>
              <a:t>CONCLUSÃO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Planejada na eternidade como o mistério de Deus, a Igreja iniciou a sua história no 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dia de Pentecostes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e continua até hoje criando e mudando histórias através da ação do Espírito Santo.</a:t>
            </a:r>
          </a:p>
        </p:txBody>
      </p:sp>
      <p:pic>
        <p:nvPicPr>
          <p:cNvPr id="3" name="Picture 4" descr="Imagem relacionada">
            <a:extLst>
              <a:ext uri="{FF2B5EF4-FFF2-40B4-BE49-F238E27FC236}">
                <a16:creationId xmlns:a16="http://schemas.microsoft.com/office/drawing/2014/main" id="{F14A1E07-C702-4E9D-A7C1-983B7167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64710" y="5681246"/>
            <a:ext cx="672558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1300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782637" y="1565806"/>
            <a:ext cx="77898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Na próxima semana estudaremos a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3ª. lição da Revista Betel Dominical:</a:t>
            </a:r>
          </a:p>
        </p:txBody>
      </p:sp>
    </p:spTree>
    <p:extLst>
      <p:ext uri="{BB962C8B-B14F-4D97-AF65-F5344CB8AC3E}">
        <p14:creationId xmlns:p14="http://schemas.microsoft.com/office/powerpoint/2010/main" val="21540531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677072" y="1735128"/>
            <a:ext cx="77898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CONHECENDO A IGREJA A PARTIR DOS TÍTULOS E SÍMBOLOS BÍBLICOS.</a:t>
            </a:r>
          </a:p>
        </p:txBody>
      </p:sp>
    </p:spTree>
    <p:extLst>
      <p:ext uri="{BB962C8B-B14F-4D97-AF65-F5344CB8AC3E}">
        <p14:creationId xmlns:p14="http://schemas.microsoft.com/office/powerpoint/2010/main" val="27647027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677068" y="1965856"/>
            <a:ext cx="77898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Deus te abençoe, boa aula e até o próximo </a:t>
            </a:r>
            <a:r>
              <a:rPr lang="pt-BR" sz="5400" b="1" dirty="0">
                <a:solidFill>
                  <a:srgbClr val="FFFF00"/>
                </a:solidFill>
              </a:rPr>
              <a:t>FOCO NA LIÇÃO.</a:t>
            </a:r>
          </a:p>
        </p:txBody>
      </p:sp>
    </p:spTree>
    <p:extLst>
      <p:ext uri="{BB962C8B-B14F-4D97-AF65-F5344CB8AC3E}">
        <p14:creationId xmlns:p14="http://schemas.microsoft.com/office/powerpoint/2010/main" val="2065175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72"/>
          <p:cNvSpPr txBox="1">
            <a:spLocks noChangeArrowheads="1"/>
          </p:cNvSpPr>
          <p:nvPr/>
        </p:nvSpPr>
        <p:spPr bwMode="auto">
          <a:xfrm>
            <a:off x="470455" y="2289313"/>
            <a:ext cx="8229600" cy="225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25000"/>
              <a:buFont typeface="Arial" pitchFamily="34" charset="0"/>
              <a:buNone/>
            </a:pPr>
            <a:r>
              <a:rPr lang="en-US" altLang="pt-BR" sz="13800" b="1" dirty="0">
                <a:solidFill>
                  <a:srgbClr val="FFFFFF"/>
                </a:solidFill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1276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90632" y="1614925"/>
            <a:ext cx="6993731" cy="33595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sz="5400" b="1" dirty="0">
                <a:solidFill>
                  <a:schemeClr val="bg1"/>
                </a:solidFill>
              </a:rPr>
              <a:t>Nosso comentarista é o Pastor Sérgio Nascimento da Costa</a:t>
            </a:r>
            <a:r>
              <a:rPr lang="pt-BR" sz="5400" b="1" dirty="0"/>
              <a:t>.</a:t>
            </a:r>
            <a:endParaRPr lang="pt-BR" alt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6140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/>
          </p:cNvPr>
          <p:cNvSpPr/>
          <p:nvPr/>
        </p:nvSpPr>
        <p:spPr>
          <a:xfrm>
            <a:off x="4378535" y="4066809"/>
            <a:ext cx="39957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FFFF00"/>
                </a:solidFill>
                <a:latin typeface="+mj-lt"/>
              </a:rPr>
              <a:t>Pastor Sergio Nascimento da Costa</a:t>
            </a:r>
            <a:endParaRPr lang="pt-BR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9941" name="Retângulo 4"/>
          <p:cNvSpPr>
            <a:spLocks noChangeArrowheads="1"/>
          </p:cNvSpPr>
          <p:nvPr/>
        </p:nvSpPr>
        <p:spPr bwMode="auto">
          <a:xfrm>
            <a:off x="4498455" y="4828080"/>
            <a:ext cx="39957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pt-BR" altLang="pt-BR" sz="1600" b="1" dirty="0">
                <a:solidFill>
                  <a:schemeClr val="bg1"/>
                </a:solidFill>
              </a:rPr>
              <a:t>Capelão Militar da Marinha do Brasil e membro da Igreja Evangélica Assembleia de Deus em Bairro Amazonas – Rio de Janeiro </a:t>
            </a:r>
            <a:endParaRPr lang="pt-BR" altLang="pt-BR" sz="1600" b="1" dirty="0"/>
          </a:p>
        </p:txBody>
      </p:sp>
      <p:pic>
        <p:nvPicPr>
          <p:cNvPr id="1026" name="Picture 2" descr="C:\Users\Prates\Desktop\100.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27" y="926707"/>
            <a:ext cx="3251239" cy="48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web.whatsapp.com/pp?e=https%3A%2F%2Fpps.whatsapp.net%2Fv%2Ft61.11540-24%2F49763756_2237516909907209_7352002507645648896_n.jpg%3Foe%3D5C82E06E%26oh%3D4d5ce02fe4f84b57dcd702806cdf6915&amp;t=l&amp;u=5521999178007%40c.us&amp;i=154742376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 descr="C:\Users\Prates\Desktop\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35" y="926707"/>
            <a:ext cx="3026608" cy="30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2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ADEC02B1-A6C4-44D0-9FA8-C35562B6A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977" y="2550390"/>
            <a:ext cx="6942045" cy="1246694"/>
          </a:xfrm>
        </p:spPr>
        <p:txBody>
          <a:bodyPr/>
          <a:lstStyle/>
          <a:p>
            <a:r>
              <a:rPr lang="pt-BR" altLang="pt-BR" sz="6600" b="1" dirty="0">
                <a:solidFill>
                  <a:schemeClr val="bg1"/>
                </a:solidFill>
              </a:rPr>
              <a:t>ORIENTAÇÕES</a:t>
            </a:r>
          </a:p>
        </p:txBody>
      </p:sp>
    </p:spTree>
    <p:extLst>
      <p:ext uri="{BB962C8B-B14F-4D97-AF65-F5344CB8AC3E}">
        <p14:creationId xmlns:p14="http://schemas.microsoft.com/office/powerpoint/2010/main" val="124615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2937" y="1467644"/>
            <a:ext cx="7858125" cy="38187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4800" b="1" dirty="0"/>
              <a:t>Sinta-se livre para incluir textos, figuras, animações, vídeos e outros elementos à esta apresentação.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85772" y="1367629"/>
            <a:ext cx="8115301" cy="42187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4400" b="1" dirty="0"/>
              <a:t>A única coisa que recomendamos é manter-se fiel ao texto original da revista e cumprir satisfatoriamente os objetivos da lição.</a:t>
            </a:r>
          </a:p>
        </p:txBody>
      </p:sp>
    </p:spTree>
    <p:extLst>
      <p:ext uri="{BB962C8B-B14F-4D97-AF65-F5344CB8AC3E}">
        <p14:creationId xmlns:p14="http://schemas.microsoft.com/office/powerpoint/2010/main" val="68636782"/>
      </p:ext>
    </p:extLst>
  </p:cSld>
  <p:clrMapOvr>
    <a:masterClrMapping/>
  </p:clrMapOvr>
</p:sld>
</file>

<file path=ppt/theme/theme1.xml><?xml version="1.0" encoding="utf-8"?>
<a:theme xmlns:a="http://schemas.openxmlformats.org/drawingml/2006/main" name="1_Órbita">
  <a:themeElements>
    <a:clrScheme name="Ó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10859</TotalTime>
  <Words>530</Words>
  <Application>Microsoft Office PowerPoint</Application>
  <PresentationFormat>Apresentação na tela (4:3)</PresentationFormat>
  <Paragraphs>73</Paragraphs>
  <Slides>48</Slides>
  <Notes>47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Cambria</vt:lpstr>
      <vt:lpstr>Noto Sans Symbols</vt:lpstr>
      <vt:lpstr>1_Órbita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ORIENTAÇÕES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pc-01</dc:creator>
  <cp:lastModifiedBy>Manoel Luiz Prates</cp:lastModifiedBy>
  <cp:revision>1428</cp:revision>
  <dcterms:modified xsi:type="dcterms:W3CDTF">2019-04-08T22:08:16Z</dcterms:modified>
</cp:coreProperties>
</file>